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2" r:id="rId3"/>
    <p:sldId id="257" r:id="rId4"/>
    <p:sldId id="269" r:id="rId5"/>
    <p:sldId id="262" r:id="rId6"/>
    <p:sldId id="258" r:id="rId7"/>
    <p:sldId id="270" r:id="rId8"/>
    <p:sldId id="267" r:id="rId9"/>
    <p:sldId id="261" r:id="rId10"/>
    <p:sldId id="263" r:id="rId11"/>
    <p:sldId id="271" r:id="rId12"/>
    <p:sldId id="260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7958"/>
    <a:srgbClr val="938D67"/>
    <a:srgbClr val="BFBBA1"/>
    <a:srgbClr val="B1AC8F"/>
    <a:srgbClr val="B7B297"/>
    <a:srgbClr val="C5C1AB"/>
    <a:srgbClr val="A29C7A"/>
    <a:srgbClr val="FFFFFF"/>
    <a:srgbClr val="000000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83790" autoAdjust="0"/>
  </p:normalViewPr>
  <p:slideViewPr>
    <p:cSldViewPr>
      <p:cViewPr varScale="1">
        <p:scale>
          <a:sx n="74" d="100"/>
          <a:sy n="74" d="100"/>
        </p:scale>
        <p:origin x="-1416" y="-8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Rayes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2C4D6-316A-4ABF-901C-A0351CB6F091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D5B96-A987-412C-98AF-24C3183C2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300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Rayes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D19F1-B838-4BB1-AD7F-1EC742BEB8EB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6C2B8-82AD-483A-B4C5-A3BCBC84A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170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1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70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56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7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59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59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54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10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80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80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39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209800"/>
          </a:xfrm>
          <a:prstGeom prst="roundRect">
            <a:avLst>
              <a:gd name="adj" fmla="val 6876"/>
            </a:avLst>
          </a:prstGeom>
          <a:solidFill>
            <a:srgbClr val="953735">
              <a:alpha val="81961"/>
            </a:srgbClr>
          </a:solidFill>
        </p:spPr>
        <p:txBody>
          <a:bodyPr>
            <a:noAutofit/>
          </a:bodyPr>
          <a:lstStyle>
            <a:lvl1pPr>
              <a:defRPr sz="7200" cap="sm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1371600"/>
          </a:xfrm>
          <a:prstGeom prst="roundRect">
            <a:avLst>
              <a:gd name="adj" fmla="val 9064"/>
            </a:avLst>
          </a:prstGeom>
          <a:solidFill>
            <a:srgbClr val="953735">
              <a:alpha val="81961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14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84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1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86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7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7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8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09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8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31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1AC8F"/>
            </a:gs>
            <a:gs pos="100000">
              <a:srgbClr val="B1AC8F"/>
            </a:gs>
            <a:gs pos="50000">
              <a:srgbClr val="BFBBA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5CDC7-2F38-45CA-BEFE-F6A243E5FD04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 txBox="1">
            <a:spLocks/>
          </p:cNvSpPr>
          <p:nvPr userDrawn="1"/>
        </p:nvSpPr>
        <p:spPr>
          <a:xfrm>
            <a:off x="0" y="54102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500" b="1" kern="1200" dirty="0" smtClean="0">
                <a:solidFill>
                  <a:srgbClr val="BFBBA1"/>
                </a:solidFill>
                <a:latin typeface="+mn-lt"/>
                <a:ea typeface="+mn-ea"/>
                <a:cs typeface="+mn-cs"/>
              </a:rPr>
              <a:t>Robots!</a:t>
            </a:r>
            <a:endParaRPr lang="en-US" sz="23500" b="1" kern="1200" dirty="0">
              <a:solidFill>
                <a:srgbClr val="BFBBA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Subtitle 6"/>
          <p:cNvSpPr txBox="1">
            <a:spLocks/>
          </p:cNvSpPr>
          <p:nvPr userDrawn="1"/>
        </p:nvSpPr>
        <p:spPr>
          <a:xfrm>
            <a:off x="0" y="6553200"/>
            <a:ext cx="9160933" cy="309033"/>
          </a:xfrm>
          <a:prstGeom prst="rect">
            <a:avLst/>
          </a:prstGeom>
          <a:solidFill>
            <a:srgbClr val="938D67">
              <a:alpha val="64706"/>
            </a:srgbClr>
          </a:solidFill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89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 trans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0" y="4572000"/>
            <a:ext cx="9144000" cy="2286000"/>
          </a:xfrm>
          <a:prstGeom prst="rect">
            <a:avLst/>
          </a:prstGeom>
          <a:solidFill>
            <a:srgbClr val="7E7958">
              <a:alpha val="65098"/>
            </a:srgbClr>
          </a:solidFill>
        </p:spPr>
        <p:txBody>
          <a:bodyPr/>
          <a:lstStyle/>
          <a:p>
            <a:r>
              <a:rPr lang="en-US" dirty="0" smtClean="0"/>
              <a:t>Autonomous</a:t>
            </a:r>
            <a:br>
              <a:rPr lang="en-US" dirty="0" smtClean="0"/>
            </a:br>
            <a:r>
              <a:rPr lang="en-US" dirty="0" smtClean="0"/>
              <a:t>Robot Platform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7E7958">
              <a:alpha val="65098"/>
            </a:srgb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ECE298                                                                          Paul </a:t>
            </a:r>
            <a:r>
              <a:rPr lang="en-US" sz="2800" dirty="0" err="1" smtClean="0">
                <a:solidFill>
                  <a:schemeClr val="bg1"/>
                </a:solidFill>
              </a:rPr>
              <a:t>Rayes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1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Topics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Goals</a:t>
            </a:r>
          </a:p>
          <a:p>
            <a:r>
              <a:rPr lang="en-US" dirty="0" smtClean="0"/>
              <a:t>Work Done</a:t>
            </a:r>
          </a:p>
          <a:p>
            <a:r>
              <a:rPr lang="en-US" dirty="0" smtClean="0"/>
              <a:t>Block Diagram</a:t>
            </a:r>
          </a:p>
          <a:p>
            <a:r>
              <a:rPr lang="en-US" dirty="0" smtClean="0"/>
              <a:t>Next Steps</a:t>
            </a:r>
          </a:p>
          <a:p>
            <a:r>
              <a:rPr lang="en-US" dirty="0" smtClean="0"/>
              <a:t>Failures / Lessons Learned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024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Overall Goal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1"/>
            <a:ext cx="73152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/>
              <a:t>to </a:t>
            </a:r>
            <a:r>
              <a:rPr lang="en-US" i="1" dirty="0"/>
              <a:t>develop a platform that simplifies getting into robotics by supplying mobility and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35208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Overall Goals (partial list)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Goals (partial 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Cost under $500 (ideally under $300)</a:t>
            </a:r>
          </a:p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Navigates autonomously in an environment</a:t>
            </a:r>
          </a:p>
          <a:p>
            <a:r>
              <a:rPr lang="en-US" dirty="0" smtClean="0"/>
              <a:t>Communicates wirelessly</a:t>
            </a:r>
          </a:p>
          <a:p>
            <a:r>
              <a:rPr lang="en-US" dirty="0" smtClean="0"/>
              <a:t>Can have many robots working together</a:t>
            </a:r>
          </a:p>
          <a:p>
            <a:r>
              <a:rPr lang="en-US" dirty="0" smtClean="0"/>
              <a:t>Can be used as a foundation for other projects</a:t>
            </a:r>
          </a:p>
          <a:p>
            <a:endParaRPr lang="en-US" dirty="0"/>
          </a:p>
          <a:p>
            <a:r>
              <a:rPr lang="en-US" dirty="0" smtClean="0"/>
              <a:t>Divided goals into different versions</a:t>
            </a:r>
          </a:p>
        </p:txBody>
      </p:sp>
    </p:spTree>
    <p:extLst>
      <p:ext uri="{BB962C8B-B14F-4D97-AF65-F5344CB8AC3E}">
        <p14:creationId xmlns:p14="http://schemas.microsoft.com/office/powerpoint/2010/main" val="119815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Version 1 Goals (partial list)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1 Goals (partial 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Reliable</a:t>
            </a:r>
          </a:p>
          <a:p>
            <a:r>
              <a:rPr lang="en-US" dirty="0" smtClean="0"/>
              <a:t>Wireless communication</a:t>
            </a:r>
          </a:p>
          <a:p>
            <a:r>
              <a:rPr lang="en-US" dirty="0" smtClean="0"/>
              <a:t>Detects and avoids obstacles</a:t>
            </a:r>
          </a:p>
          <a:p>
            <a:r>
              <a:rPr lang="en-US" dirty="0" smtClean="0"/>
              <a:t>Creates a map of the environment</a:t>
            </a:r>
          </a:p>
          <a:p>
            <a:r>
              <a:rPr lang="en-US" dirty="0" smtClean="0"/>
              <a:t>Goes to a point specified by the user</a:t>
            </a:r>
          </a:p>
          <a:p>
            <a:r>
              <a:rPr lang="en-US" dirty="0" smtClean="0"/>
              <a:t>Basic base operational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24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Previous Semesters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Previous Semesters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4953000"/>
            <a:ext cx="4267200" cy="1905000"/>
          </a:xfrm>
        </p:spPr>
        <p:txBody>
          <a:bodyPr/>
          <a:lstStyle/>
          <a:p>
            <a:r>
              <a:rPr lang="en-US" dirty="0" smtClean="0"/>
              <a:t>First prototype on breadboards</a:t>
            </a:r>
          </a:p>
          <a:p>
            <a:r>
              <a:rPr lang="en-US" dirty="0" smtClean="0"/>
              <a:t>Basic obstacle avoidance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876800" y="4953000"/>
            <a:ext cx="4038600" cy="1905000"/>
          </a:xfrm>
        </p:spPr>
        <p:txBody>
          <a:bodyPr/>
          <a:lstStyle/>
          <a:p>
            <a:r>
              <a:rPr lang="en-US" dirty="0" smtClean="0"/>
              <a:t>Custom circuit boards</a:t>
            </a:r>
          </a:p>
          <a:p>
            <a:r>
              <a:rPr lang="en-US" dirty="0" smtClean="0"/>
              <a:t>Partially custom structure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9750"/>
            <a:ext cx="3886200" cy="2914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4" b="9468"/>
          <a:stretch/>
        </p:blipFill>
        <p:spPr>
          <a:xfrm>
            <a:off x="4787152" y="1809750"/>
            <a:ext cx="3899647" cy="2914650"/>
          </a:xfrm>
          <a:prstGeom prst="rect">
            <a:avLst/>
          </a:prstGeom>
        </p:spPr>
      </p:pic>
      <p:sp>
        <p:nvSpPr>
          <p:cNvPr id="10" name="Content Placeholder 4"/>
          <p:cNvSpPr txBox="1">
            <a:spLocks/>
          </p:cNvSpPr>
          <p:nvPr/>
        </p:nvSpPr>
        <p:spPr>
          <a:xfrm>
            <a:off x="304800" y="1219200"/>
            <a:ext cx="4267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Spring 2012</a:t>
            </a:r>
            <a:endParaRPr lang="en-US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4876800" y="1219200"/>
            <a:ext cx="4038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Fall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2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This Semester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Semester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28600" y="571500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en-US" b="0" dirty="0" smtClean="0"/>
              <a:t>Robot as of right now</a:t>
            </a:r>
          </a:p>
          <a:p>
            <a:pPr algn="ctr"/>
            <a:r>
              <a:rPr lang="en-US" b="0" dirty="0" smtClean="0"/>
              <a:t>Has obstacle avoidance again and wireless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295400"/>
            <a:ext cx="58166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1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This Semester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Semester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28600" y="5715000"/>
            <a:ext cx="8686800" cy="639762"/>
          </a:xfrm>
        </p:spPr>
        <p:txBody>
          <a:bodyPr>
            <a:normAutofit/>
          </a:bodyPr>
          <a:lstStyle/>
          <a:p>
            <a:pPr algn="ctr"/>
            <a:r>
              <a:rPr lang="en-US" b="0" dirty="0" smtClean="0"/>
              <a:t>Base computer with wireless module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295400"/>
            <a:ext cx="58166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2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Block Diagram</a:t>
            </a:r>
            <a:endParaRPr lang="en-US" sz="16600" dirty="0">
              <a:solidFill>
                <a:srgbClr val="BFBBA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7600" y="228600"/>
            <a:ext cx="5728800" cy="6400800"/>
          </a:xfrm>
          <a:prstGeom prst="rect">
            <a:avLst/>
          </a:prstGeom>
          <a:noFill/>
          <a:ln w="1524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4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Next Steps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Write the robot software</a:t>
            </a:r>
          </a:p>
          <a:p>
            <a:pPr lvl="1"/>
            <a:r>
              <a:rPr lang="en-US" dirty="0" smtClean="0"/>
              <a:t>Map creation</a:t>
            </a:r>
          </a:p>
          <a:p>
            <a:pPr lvl="1"/>
            <a:r>
              <a:rPr lang="en-US" dirty="0" smtClean="0"/>
              <a:t>Navigation</a:t>
            </a:r>
          </a:p>
          <a:p>
            <a:r>
              <a:rPr lang="en-US" dirty="0" smtClean="0"/>
              <a:t>Additional hardware</a:t>
            </a:r>
          </a:p>
          <a:p>
            <a:pPr lvl="1"/>
            <a:r>
              <a:rPr lang="en-US" dirty="0" smtClean="0"/>
              <a:t>More permanent wireless</a:t>
            </a:r>
          </a:p>
          <a:p>
            <a:pPr lvl="1"/>
            <a:r>
              <a:rPr lang="en-US" dirty="0" smtClean="0"/>
              <a:t>Dead reckoning – compass, location estimation</a:t>
            </a:r>
          </a:p>
          <a:p>
            <a:pPr lvl="1"/>
            <a:r>
              <a:rPr lang="en-US" dirty="0" smtClean="0"/>
              <a:t>Bump sensors</a:t>
            </a:r>
          </a:p>
          <a:p>
            <a:pPr lvl="1"/>
            <a:r>
              <a:rPr lang="en-US" dirty="0" smtClean="0"/>
              <a:t>Multiple ultrasonic sensors to improve speed</a:t>
            </a:r>
          </a:p>
          <a:p>
            <a:r>
              <a:rPr lang="en-US" dirty="0" smtClean="0"/>
              <a:t>Develop the base software</a:t>
            </a:r>
          </a:p>
        </p:txBody>
      </p:sp>
    </p:spTree>
    <p:extLst>
      <p:ext uri="{BB962C8B-B14F-4D97-AF65-F5344CB8AC3E}">
        <p14:creationId xmlns:p14="http://schemas.microsoft.com/office/powerpoint/2010/main" val="2681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Next Step: Map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Step: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Create map with </a:t>
            </a:r>
            <a:r>
              <a:rPr lang="en-US" dirty="0" err="1" smtClean="0"/>
              <a:t>x,y</a:t>
            </a:r>
            <a:r>
              <a:rPr lang="en-US" dirty="0" smtClean="0"/>
              <a:t> positions</a:t>
            </a:r>
          </a:p>
          <a:p>
            <a:pPr lvl="1"/>
            <a:r>
              <a:rPr lang="en-US" dirty="0" smtClean="0"/>
              <a:t>“Explore Mode”: Robot explores, creating a map</a:t>
            </a:r>
          </a:p>
          <a:p>
            <a:r>
              <a:rPr lang="en-US" dirty="0" smtClean="0"/>
              <a:t>Send map to base &amp; display on screen</a:t>
            </a:r>
          </a:p>
          <a:p>
            <a:r>
              <a:rPr lang="en-US" dirty="0" smtClean="0"/>
              <a:t>Able to click on point on map &amp; robot will go there (or close to there)</a:t>
            </a:r>
          </a:p>
          <a:p>
            <a:r>
              <a:rPr lang="en-US" dirty="0" smtClean="0"/>
              <a:t>Able to find itself after being power cycled and/or moved</a:t>
            </a:r>
          </a:p>
          <a:p>
            <a:r>
              <a:rPr lang="en-US" dirty="0" smtClean="0"/>
              <a:t>Beacons at known positions</a:t>
            </a:r>
          </a:p>
          <a:p>
            <a:pPr lvl="1"/>
            <a:r>
              <a:rPr lang="en-US" dirty="0" smtClean="0"/>
              <a:t>one required, additional will improve accuracy</a:t>
            </a:r>
          </a:p>
        </p:txBody>
      </p:sp>
    </p:spTree>
    <p:extLst>
      <p:ext uri="{BB962C8B-B14F-4D97-AF65-F5344CB8AC3E}">
        <p14:creationId xmlns:p14="http://schemas.microsoft.com/office/powerpoint/2010/main" val="330670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BFBBA1"/>
                </a:solidFill>
              </a:rPr>
              <a:t>Failures / Lessons Learned</a:t>
            </a:r>
            <a:endParaRPr lang="en-US" sz="16600" dirty="0">
              <a:solidFill>
                <a:srgbClr val="BFBBA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Failures /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Don’t assume that because something looks like it should work, others have gotten it to work, the manufacturer promises it will work, and/or it has worked in the past, that it will work.</a:t>
            </a:r>
          </a:p>
          <a:p>
            <a:r>
              <a:rPr lang="en-US" dirty="0" smtClean="0"/>
              <a:t>Dead reckoning is hard. Very hard.</a:t>
            </a:r>
          </a:p>
          <a:p>
            <a:endParaRPr lang="en-US" dirty="0" smtClean="0"/>
          </a:p>
          <a:p>
            <a:r>
              <a:rPr lang="en-US" dirty="0" smtClean="0"/>
              <a:t>Seeing what is happening really helps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.x</a:t>
            </a:r>
            <a:r>
              <a:rPr lang="en-US" dirty="0" smtClean="0"/>
              <a:t>., oscilloscope and logic analyzer</a:t>
            </a:r>
          </a:p>
        </p:txBody>
      </p:sp>
    </p:spTree>
    <p:extLst>
      <p:ext uri="{BB962C8B-B14F-4D97-AF65-F5344CB8AC3E}">
        <p14:creationId xmlns:p14="http://schemas.microsoft.com/office/powerpoint/2010/main" val="271711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 trans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5"/>
          <p:cNvSpPr txBox="1">
            <a:spLocks/>
          </p:cNvSpPr>
          <p:nvPr/>
        </p:nvSpPr>
        <p:spPr>
          <a:xfrm>
            <a:off x="0" y="5410200"/>
            <a:ext cx="9144000" cy="1447800"/>
          </a:xfrm>
          <a:prstGeom prst="rect">
            <a:avLst/>
          </a:prstGeom>
          <a:solidFill>
            <a:srgbClr val="7E7958">
              <a:alpha val="81961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7200" kern="1200" cap="sm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7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obot">
      <a:majorFont>
        <a:latin typeface="Plantagenet Cheroke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371</Words>
  <Application>Microsoft Office PowerPoint</Application>
  <PresentationFormat>On-screen Show (4:3)</PresentationFormat>
  <Paragraphs>100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Autonomous Robot Platform</vt:lpstr>
      <vt:lpstr>Topics</vt:lpstr>
      <vt:lpstr>Overall Goal</vt:lpstr>
      <vt:lpstr>Overall Goals (partial list)</vt:lpstr>
      <vt:lpstr>Version 1 Goals (partial list)</vt:lpstr>
      <vt:lpstr>Previous Semesters</vt:lpstr>
      <vt:lpstr>This Semester</vt:lpstr>
      <vt:lpstr>This Semester</vt:lpstr>
      <vt:lpstr>PowerPoint Presentation</vt:lpstr>
      <vt:lpstr>Next Steps</vt:lpstr>
      <vt:lpstr>Next Step: Map</vt:lpstr>
      <vt:lpstr>Failures / Lessons Learned</vt:lpstr>
      <vt:lpstr>PowerPoint Presentation</vt:lpstr>
    </vt:vector>
  </TitlesOfParts>
  <Company>South Mountain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Autonomous Robot Platform</dc:title>
  <dc:creator>CTSAdmin</dc:creator>
  <cp:lastModifiedBy>Paul Rayes</cp:lastModifiedBy>
  <cp:revision>37</cp:revision>
  <cp:lastPrinted>2012-12-07T17:54:02Z</cp:lastPrinted>
  <dcterms:created xsi:type="dcterms:W3CDTF">2012-11-30T17:42:49Z</dcterms:created>
  <dcterms:modified xsi:type="dcterms:W3CDTF">2013-04-26T20:04:55Z</dcterms:modified>
</cp:coreProperties>
</file>